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LA BIOLOGIA DELLE PIANTE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LA STRUTTURA DEL FUSTO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CLAUDIO\Documents\LEGNO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928802"/>
            <a:ext cx="5072098" cy="371477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LA FOGLIA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La foglia ha tre funzioni: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FOTOSINTESI CLOROFILLIANA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LA RESPIRAZIONE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LA TRASPIRAZIONE</a:t>
            </a:r>
          </a:p>
          <a:p>
            <a:r>
              <a:rPr lang="it-IT" b="1" dirty="0" smtClean="0"/>
              <a:t>LE FOGLIE POSSO ESSERE :</a:t>
            </a:r>
          </a:p>
          <a:p>
            <a:r>
              <a:rPr lang="it-IT" dirty="0" smtClean="0"/>
              <a:t>Caducifoglie perdono le foglie prime dell’inverno</a:t>
            </a:r>
          </a:p>
          <a:p>
            <a:r>
              <a:rPr lang="it-IT" dirty="0" smtClean="0"/>
              <a:t>Sempreverdi non cadono mai</a:t>
            </a:r>
            <a:endParaRPr lang="it-IT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it-IT" dirty="0" smtClean="0"/>
              <a:t>LA FOGLIA</a:t>
            </a:r>
            <a:endParaRPr lang="it-IT" dirty="0"/>
          </a:p>
        </p:txBody>
      </p:sp>
      <p:pic>
        <p:nvPicPr>
          <p:cNvPr id="2051" name="Picture 3" descr="C:\Users\CLAUDIO\Documents\SCIENZ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214818"/>
            <a:ext cx="4143384" cy="2280453"/>
          </a:xfrm>
          <a:prstGeom prst="rect">
            <a:avLst/>
          </a:prstGeom>
          <a:noFill/>
        </p:spPr>
      </p:pic>
      <p:sp>
        <p:nvSpPr>
          <p:cNvPr id="6" name="Rettangolo 5"/>
          <p:cNvSpPr/>
          <p:nvPr/>
        </p:nvSpPr>
        <p:spPr>
          <a:xfrm>
            <a:off x="285720" y="1571612"/>
            <a:ext cx="2500330" cy="15001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IL PICCIOLO SORREGGE LA FOGLIA E LA COLLOGA AL RAMO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 flipV="1">
            <a:off x="2571736" y="2285992"/>
            <a:ext cx="107157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3643306" y="1428736"/>
            <a:ext cx="2428892" cy="16430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 NERVATURE SONO FORMATE DA RAMIFICAZIONI CHE PERCORRONO LA FOGLIA</a:t>
            </a:r>
          </a:p>
        </p:txBody>
      </p:sp>
      <p:cxnSp>
        <p:nvCxnSpPr>
          <p:cNvPr id="11" name="Connettore 2 10"/>
          <p:cNvCxnSpPr>
            <a:stCxn id="9" idx="3"/>
          </p:cNvCxnSpPr>
          <p:nvPr/>
        </p:nvCxnSpPr>
        <p:spPr>
          <a:xfrm flipV="1">
            <a:off x="6072198" y="2214554"/>
            <a:ext cx="71438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6786578" y="1500174"/>
            <a:ext cx="2143108" cy="16430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LA LAMINA È LA PARTE PIÙ ESTESA DELLA FOGLIA TROVIAMO LA PAGINE SUPERIORE E INFERIORE</a:t>
            </a:r>
            <a:endParaRPr lang="it-IT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LAUDIO\Documents\INTERNO FOGLI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071678"/>
            <a:ext cx="3857652" cy="3286148"/>
          </a:xfrm>
          <a:prstGeom prst="rect">
            <a:avLst/>
          </a:prstGeom>
          <a:noFill/>
        </p:spPr>
      </p:pic>
      <p:cxnSp>
        <p:nvCxnSpPr>
          <p:cNvPr id="6" name="Connettore 2 5"/>
          <p:cNvCxnSpPr/>
          <p:nvPr/>
        </p:nvCxnSpPr>
        <p:spPr>
          <a:xfrm rot="10800000" flipV="1">
            <a:off x="3143240" y="5072074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/>
          <p:cNvSpPr/>
          <p:nvPr/>
        </p:nvSpPr>
        <p:spPr>
          <a:xfrm>
            <a:off x="214282" y="5429264"/>
            <a:ext cx="2857520" cy="142873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EPIDERMIDE INFERIORE,TROVIAMO GLI STOMI CHE SI APRONO PER GLI SCAMBI DEI GAS. </a:t>
            </a:r>
            <a:endParaRPr lang="it-IT" dirty="0"/>
          </a:p>
        </p:txBody>
      </p:sp>
      <p:cxnSp>
        <p:nvCxnSpPr>
          <p:cNvPr id="11" name="Connettore 2 10"/>
          <p:cNvCxnSpPr/>
          <p:nvPr/>
        </p:nvCxnSpPr>
        <p:spPr>
          <a:xfrm rot="10800000" flipV="1">
            <a:off x="2500298" y="3429000"/>
            <a:ext cx="135732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0" y="3286124"/>
            <a:ext cx="2500298" cy="15716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TESSUTO A PALIZZATA, CELLULE CILINDRICHE,RICCHI </a:t>
            </a:r>
            <a:r>
              <a:rPr lang="it-IT" dirty="0" err="1" smtClean="0"/>
              <a:t>DI</a:t>
            </a:r>
            <a:r>
              <a:rPr lang="it-IT" dirty="0" smtClean="0"/>
              <a:t> CLOROPLASTI</a:t>
            </a:r>
            <a:endParaRPr lang="it-IT" dirty="0"/>
          </a:p>
        </p:txBody>
      </p:sp>
      <p:cxnSp>
        <p:nvCxnSpPr>
          <p:cNvPr id="16" name="Connettore 2 15"/>
          <p:cNvCxnSpPr/>
          <p:nvPr/>
        </p:nvCxnSpPr>
        <p:spPr>
          <a:xfrm rot="10800000">
            <a:off x="2357422" y="1928802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tangolo 19"/>
          <p:cNvSpPr/>
          <p:nvPr/>
        </p:nvSpPr>
        <p:spPr>
          <a:xfrm>
            <a:off x="214282" y="285728"/>
            <a:ext cx="2500330" cy="157163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EPIDERMIDE SUPERIORE,STRATO </a:t>
            </a:r>
            <a:r>
              <a:rPr lang="it-IT" dirty="0" err="1" smtClean="0"/>
              <a:t>DI</a:t>
            </a:r>
            <a:r>
              <a:rPr lang="it-IT" dirty="0" smtClean="0"/>
              <a:t> CELLULE CHE VENGONO ATTRAVERSATE DA LUCI.</a:t>
            </a:r>
            <a:endParaRPr lang="it-IT" dirty="0"/>
          </a:p>
        </p:txBody>
      </p:sp>
      <p:cxnSp>
        <p:nvCxnSpPr>
          <p:cNvPr id="24" name="Connettore 2 23"/>
          <p:cNvCxnSpPr/>
          <p:nvPr/>
        </p:nvCxnSpPr>
        <p:spPr>
          <a:xfrm rot="5400000">
            <a:off x="5000628" y="542926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/>
          <p:cNvSpPr/>
          <p:nvPr/>
        </p:nvSpPr>
        <p:spPr>
          <a:xfrm>
            <a:off x="3929058" y="5786454"/>
            <a:ext cx="2571768" cy="107154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GLI STOMI SI APRONO </a:t>
            </a:r>
            <a:r>
              <a:rPr lang="it-IT" dirty="0" err="1" smtClean="0"/>
              <a:t>DI</a:t>
            </a:r>
            <a:r>
              <a:rPr lang="it-IT" dirty="0" smtClean="0"/>
              <a:t> GIORNO E SI CHIUDONO </a:t>
            </a:r>
            <a:r>
              <a:rPr lang="it-IT" dirty="0" err="1" smtClean="0"/>
              <a:t>DI</a:t>
            </a:r>
            <a:r>
              <a:rPr lang="it-IT" dirty="0" smtClean="0"/>
              <a:t> NOTTE PER GLI SCAMBI GASSOSI</a:t>
            </a:r>
            <a:endParaRPr lang="it-IT" dirty="0"/>
          </a:p>
        </p:txBody>
      </p:sp>
      <p:cxnSp>
        <p:nvCxnSpPr>
          <p:cNvPr id="27" name="Connettore 2 26"/>
          <p:cNvCxnSpPr/>
          <p:nvPr/>
        </p:nvCxnSpPr>
        <p:spPr>
          <a:xfrm>
            <a:off x="5786446" y="4357694"/>
            <a:ext cx="128588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tangolo 27"/>
          <p:cNvSpPr/>
          <p:nvPr/>
        </p:nvSpPr>
        <p:spPr>
          <a:xfrm>
            <a:off x="6858016" y="5214950"/>
            <a:ext cx="2285984" cy="16430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TESSUTO LACUMOSO,CELLULE ROTONDE,AVVENGONO SCAMBI GASSOSI</a:t>
            </a:r>
            <a:endParaRPr lang="it-IT" dirty="0"/>
          </a:p>
        </p:txBody>
      </p:sp>
      <p:cxnSp>
        <p:nvCxnSpPr>
          <p:cNvPr id="30" name="Connettore 2 29"/>
          <p:cNvCxnSpPr/>
          <p:nvPr/>
        </p:nvCxnSpPr>
        <p:spPr>
          <a:xfrm flipV="1">
            <a:off x="5572132" y="3000372"/>
            <a:ext cx="150019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tangolo 30"/>
          <p:cNvSpPr/>
          <p:nvPr/>
        </p:nvSpPr>
        <p:spPr>
          <a:xfrm>
            <a:off x="7072330" y="2357430"/>
            <a:ext cx="2071670" cy="157163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SISTEMA DEI VASI,TRASPORTI DEI SALI MINERALI E DELL’ACQUA.</a:t>
            </a:r>
            <a:endParaRPr lang="it-IT" dirty="0"/>
          </a:p>
        </p:txBody>
      </p:sp>
      <p:cxnSp>
        <p:nvCxnSpPr>
          <p:cNvPr id="34" name="Connettore 2 33"/>
          <p:cNvCxnSpPr>
            <a:endCxn id="35" idx="1"/>
          </p:cNvCxnSpPr>
          <p:nvPr/>
        </p:nvCxnSpPr>
        <p:spPr>
          <a:xfrm rot="5400000" flipH="1" flipV="1">
            <a:off x="4464843" y="1107265"/>
            <a:ext cx="142876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tangolo 34"/>
          <p:cNvSpPr/>
          <p:nvPr/>
        </p:nvSpPr>
        <p:spPr>
          <a:xfrm>
            <a:off x="5715008" y="214290"/>
            <a:ext cx="2428892" cy="14287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LA CUTICOLA,STRATO PROTETTIVO CHE RIVESTE LA FOGLIA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LA FOTOSINTESI CLOROFILLIANA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algn="just"/>
            <a:r>
              <a:rPr lang="it-IT" dirty="0" smtClean="0"/>
              <a:t>La fotosintesi clorofilliana avviene alle foglie,esposte al sole in presenza di anidride carbonica e acqua producono glucosio. Il glucosio è costituito da 6 atomi di carbonio C</a:t>
            </a:r>
            <a:r>
              <a:rPr lang="it-IT" sz="2000" dirty="0" smtClean="0"/>
              <a:t>6</a:t>
            </a:r>
            <a:r>
              <a:rPr lang="it-IT" dirty="0" smtClean="0"/>
              <a:t>H</a:t>
            </a:r>
            <a:r>
              <a:rPr lang="it-IT" sz="2000" dirty="0" smtClean="0"/>
              <a:t>12</a:t>
            </a:r>
            <a:r>
              <a:rPr lang="it-IT" dirty="0" smtClean="0"/>
              <a:t>O</a:t>
            </a:r>
            <a:r>
              <a:rPr lang="it-IT" sz="2000" dirty="0" smtClean="0"/>
              <a:t>6.</a:t>
            </a:r>
            <a:r>
              <a:rPr lang="it-IT" dirty="0" smtClean="0"/>
              <a:t> Il glucosio è formato da 6 atomi di anidride carbonica CO</a:t>
            </a:r>
            <a:r>
              <a:rPr lang="it-IT" sz="2400" dirty="0" smtClean="0"/>
              <a:t>2,</a:t>
            </a:r>
            <a:r>
              <a:rPr lang="it-IT" dirty="0" smtClean="0"/>
              <a:t>6 di acqua H</a:t>
            </a:r>
            <a:r>
              <a:rPr lang="it-IT" sz="2000" dirty="0" smtClean="0"/>
              <a:t>2</a:t>
            </a:r>
            <a:r>
              <a:rPr lang="it-IT" dirty="0" smtClean="0"/>
              <a:t>O. Essa avviene grazie a degli </a:t>
            </a:r>
            <a:r>
              <a:rPr lang="it-IT" dirty="0" err="1" smtClean="0"/>
              <a:t>organelli</a:t>
            </a:r>
            <a:r>
              <a:rPr lang="it-IT" dirty="0" smtClean="0"/>
              <a:t> che contengono clorofilla.</a:t>
            </a:r>
          </a:p>
          <a:p>
            <a:pPr algn="just">
              <a:buNone/>
            </a:pPr>
            <a:endParaRPr lang="it-IT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LAUDIO\Documents\CLOROFILL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71612"/>
            <a:ext cx="6429419" cy="3786214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LA RESPIRAZIONE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algn="just"/>
            <a:r>
              <a:rPr lang="it-IT" dirty="0" smtClean="0"/>
              <a:t>Nelle piante verdi la respirazione è sostanzialmente la funzione inversa della fotosintesi: questa, infatti,si basa sull'assunzione di anidride carbonica dall'atmosfera e sulla cessione all'ambiente di ossigeno, mentre nella respirazione vi è consumo di ossigeno e produzione di anidride </a:t>
            </a:r>
            <a:r>
              <a:rPr lang="it-IT" dirty="0" smtClean="0"/>
              <a:t>carbonica.</a:t>
            </a:r>
            <a:endParaRPr lang="it-IT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LA TRASPIRAZIONE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it-IT" dirty="0" smtClean="0"/>
              <a:t>La perdita del vapore acqueo delle piante e la traspirazione avviene attraverso gli stomi o anche con il fusto e le radici. Con il vento ad alta temperatura il vapore acqueo aumenta, e la traspirazione è maggiore.</a:t>
            </a:r>
            <a:endParaRPr lang="it-IT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 CHE COSA È UNA PIANTA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algn="just"/>
            <a:r>
              <a:rPr lang="it-IT" dirty="0" smtClean="0"/>
              <a:t>Una pianta è un organismo pluricellurale,autotrofo,formato da cellule eucarioti ricche di clorofilla e con le pareti di cellulosa. la clorofilla permette la fotosintesi clorofilliana alle piante,catturano la luce solare e la trasformano in glucosio,uno zucchero necessario per la loro crescita.</a:t>
            </a:r>
            <a:endParaRPr lang="it-IT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LA STRUTTURA DELLA PIANTA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CLAUDIO\Documents\PIANT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928802"/>
            <a:ext cx="4071966" cy="3500462"/>
          </a:xfrm>
          <a:prstGeom prst="rect">
            <a:avLst/>
          </a:prstGeom>
          <a:noFill/>
        </p:spPr>
      </p:pic>
      <p:cxnSp>
        <p:nvCxnSpPr>
          <p:cNvPr id="6" name="Connettore 2 5"/>
          <p:cNvCxnSpPr/>
          <p:nvPr/>
        </p:nvCxnSpPr>
        <p:spPr>
          <a:xfrm rot="10800000" flipV="1">
            <a:off x="2214546" y="4429132"/>
            <a:ext cx="1571636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0" y="5000636"/>
            <a:ext cx="2071670" cy="157163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LE RADICI </a:t>
            </a:r>
            <a:r>
              <a:rPr lang="it-IT" dirty="0" smtClean="0"/>
              <a:t>ASSORBONO DALLA TERRA I SALI MINALI</a:t>
            </a:r>
            <a:endParaRPr lang="it-IT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4572000" y="3929066"/>
            <a:ext cx="235745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6929454" y="4572008"/>
            <a:ext cx="2214546" cy="171451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IL FUSTO </a:t>
            </a:r>
            <a:r>
              <a:rPr lang="it-IT" dirty="0" smtClean="0"/>
              <a:t>FA DA SOSTEGNO E TRASPORTA ATTRAVERSO I VASI </a:t>
            </a:r>
            <a:r>
              <a:rPr lang="it-IT" dirty="0" err="1" smtClean="0"/>
              <a:t>DI</a:t>
            </a:r>
            <a:r>
              <a:rPr lang="it-IT" dirty="0" smtClean="0"/>
              <a:t> TRASPORTO LA LINFA GREZZA E ELABORATA</a:t>
            </a:r>
            <a:endParaRPr lang="it-IT" dirty="0"/>
          </a:p>
        </p:txBody>
      </p:sp>
      <p:cxnSp>
        <p:nvCxnSpPr>
          <p:cNvPr id="13" name="Connettore 2 12"/>
          <p:cNvCxnSpPr/>
          <p:nvPr/>
        </p:nvCxnSpPr>
        <p:spPr>
          <a:xfrm flipV="1">
            <a:off x="4857752" y="1714488"/>
            <a:ext cx="1714512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6643702" y="1214422"/>
            <a:ext cx="2357422" cy="214314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LE FOGLIE </a:t>
            </a:r>
            <a:r>
              <a:rPr lang="it-IT" dirty="0" smtClean="0"/>
              <a:t>ATTREVERSO LA FOTOSINTESI PRODUCONO LO ZUCCHERO CHE CONTRIBUISCE NELLA FORMAZIONE DELLA LINFA ELABORATA</a:t>
            </a:r>
            <a:endParaRPr lang="it-IT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28694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FUNZIONI DELLA RADICE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algn="just"/>
            <a:r>
              <a:rPr lang="it-IT" dirty="0" smtClean="0"/>
              <a:t>La radice ha la funzione di fissare la pianta,assorbire dal terreno acqua e sali minerali e immagazzinare sostanze di riserva in alcuni casi.</a:t>
            </a:r>
            <a:endParaRPr lang="it-IT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olo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STRUTTURA DELLA RADICE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CLAUDIO\Documents\la radic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643174" y="1428736"/>
            <a:ext cx="4162220" cy="4454525"/>
          </a:xfrm>
          <a:prstGeom prst="rect">
            <a:avLst/>
          </a:prstGeom>
          <a:noFill/>
        </p:spPr>
      </p:pic>
      <p:cxnSp>
        <p:nvCxnSpPr>
          <p:cNvPr id="6" name="Connettore 2 5"/>
          <p:cNvCxnSpPr/>
          <p:nvPr/>
        </p:nvCxnSpPr>
        <p:spPr>
          <a:xfrm rot="10800000" flipV="1">
            <a:off x="2786050" y="4572008"/>
            <a:ext cx="164307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0" y="4071942"/>
            <a:ext cx="2714644" cy="21431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PENETRA IN PROFONDITÀ,FORMATO DA CELLULE,CHE SI RIPRODUCONO. AVVOLTO DALLA CUFFIA PROTEGGONO DALLO SFREGAMENTO</a:t>
            </a:r>
            <a:endParaRPr lang="it-IT" dirty="0"/>
          </a:p>
        </p:txBody>
      </p:sp>
      <p:cxnSp>
        <p:nvCxnSpPr>
          <p:cNvPr id="12" name="Connettore 2 11"/>
          <p:cNvCxnSpPr/>
          <p:nvPr/>
        </p:nvCxnSpPr>
        <p:spPr>
          <a:xfrm>
            <a:off x="4929190" y="3571876"/>
            <a:ext cx="285752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6786578" y="4500570"/>
            <a:ext cx="2357422" cy="1836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FORMATO DA CELLULE CHE CRESCONO IN LUNGHEZZA,AIUTANO NELLA CRESCITA DELLA RADICE</a:t>
            </a:r>
            <a:endParaRPr lang="it-IT" dirty="0"/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5214942" y="1571612"/>
            <a:ext cx="164307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6858016" y="1142984"/>
            <a:ext cx="2285984" cy="1428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DOTATA DA PELI RADICALI SONO MOLTI TUBICINI CHE PENETRANO NEL TERRENO.</a:t>
            </a:r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contenuto 10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 numCol="1"/>
          <a:lstStyle/>
          <a:p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FITTONE </a:t>
            </a:r>
          </a:p>
          <a:p>
            <a:pPr algn="just"/>
            <a:r>
              <a:rPr lang="it-IT" dirty="0" smtClean="0"/>
              <a:t>Su una radice ne crescono altre radici secondarie, esempio la carota.</a:t>
            </a:r>
          </a:p>
          <a:p>
            <a:pPr algn="just"/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AVVENTIZIA</a:t>
            </a:r>
          </a:p>
          <a:p>
            <a:pPr algn="just"/>
            <a:r>
              <a:rPr lang="it-IT" dirty="0" smtClean="0"/>
              <a:t>Le radici crescono sul fusto dell’albero esempio l’edera</a:t>
            </a:r>
          </a:p>
          <a:p>
            <a:pPr algn="just"/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FASCIOLATA</a:t>
            </a:r>
          </a:p>
          <a:p>
            <a:pPr algn="just"/>
            <a:r>
              <a:rPr lang="it-IT" dirty="0" smtClean="0"/>
              <a:t>La radice principale muore,le secondarie si sviluppano fino a raggiungere tutte la stessa lunghezza,esempio la cipolla.</a:t>
            </a:r>
          </a:p>
          <a:p>
            <a:pPr algn="just"/>
            <a:endParaRPr lang="it-IT" dirty="0" smtClean="0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L’APPARATO RADICALE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APPARATO RADICALE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TUBEROSA</a:t>
            </a:r>
          </a:p>
          <a:p>
            <a:r>
              <a:rPr lang="it-IT" dirty="0" smtClean="0"/>
              <a:t>Quando la radice forma direttamente un organo,esempio barbabietola.</a:t>
            </a:r>
          </a:p>
          <a:p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AEREA</a:t>
            </a:r>
          </a:p>
          <a:p>
            <a:r>
              <a:rPr lang="it-IT" dirty="0" smtClean="0"/>
              <a:t>Quando la radice si sviluppa lungo il fusto dove assorbe acqua e aria,esempio orchidea.</a:t>
            </a:r>
            <a:endParaRPr lang="it-IT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IL FUSTO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2500330"/>
          </a:xfrm>
        </p:spPr>
        <p:txBody>
          <a:bodyPr/>
          <a:lstStyle/>
          <a:p>
            <a:r>
              <a:rPr lang="it-IT" dirty="0" smtClean="0"/>
              <a:t>Il fusto ha tre funzioni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Collegare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le redici con le foglie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Sostenere </a:t>
            </a:r>
            <a:r>
              <a:rPr lang="it-IT" dirty="0" smtClean="0"/>
              <a:t>le strutture dell’albero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Trasporto </a:t>
            </a:r>
            <a:r>
              <a:rPr lang="it-IT" dirty="0" smtClean="0"/>
              <a:t>della linfa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LA STRUTTURA DEL FUSTO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/>
          <a:lstStyle/>
          <a:p>
            <a:pPr algn="just"/>
            <a:r>
              <a:rPr lang="it-IT" dirty="0" smtClean="0"/>
              <a:t>Ci sono delle zone in cui le cellule si riproducono continuamente:sono le gemme che costituiscono la zone di accrescimento del fusto,gemme apicali crescita e allungamento dei rami. Sui rami si trovano le gemme ascellari.</a:t>
            </a:r>
          </a:p>
          <a:p>
            <a:pPr algn="just"/>
            <a:endParaRPr lang="it-IT" dirty="0" smtClean="0"/>
          </a:p>
        </p:txBody>
      </p:sp>
      <p:pic>
        <p:nvPicPr>
          <p:cNvPr id="4" name="Segnaposto contenuto 9" descr="pianta (1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857628"/>
            <a:ext cx="4429156" cy="3000372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535</Words>
  <PresentationFormat>Presentazione su schermo (4:3)</PresentationFormat>
  <Paragraphs>58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LA BIOLOGIA DELLE PIANTE</vt:lpstr>
      <vt:lpstr> CHE COSA È UNA PIANTA</vt:lpstr>
      <vt:lpstr>LA STRUTTURA DELLA PIANTA</vt:lpstr>
      <vt:lpstr>FUNZIONI DELLA RADICE</vt:lpstr>
      <vt:lpstr>STRUTTURA DELLA RADICE</vt:lpstr>
      <vt:lpstr>L’APPARATO RADICALE</vt:lpstr>
      <vt:lpstr>APPARATO RADICALE</vt:lpstr>
      <vt:lpstr>IL FUSTO</vt:lpstr>
      <vt:lpstr>LA STRUTTURA DEL FUSTO</vt:lpstr>
      <vt:lpstr>LA STRUTTURA DEL FUSTO</vt:lpstr>
      <vt:lpstr>LA FOGLIA</vt:lpstr>
      <vt:lpstr>LA FOGLIA</vt:lpstr>
      <vt:lpstr>Diapositiva 13</vt:lpstr>
      <vt:lpstr>LA FOTOSINTESI CLOROFILLIANA</vt:lpstr>
      <vt:lpstr>Diapositiva 15</vt:lpstr>
      <vt:lpstr>LA RESPIRAZIONE</vt:lpstr>
      <vt:lpstr>LA TRASPIRAZIONE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BIOLOGIA DELLE PIANTE</dc:title>
  <dc:creator>CLAUDIO</dc:creator>
  <cp:lastModifiedBy>CLAUDIO</cp:lastModifiedBy>
  <cp:revision>22</cp:revision>
  <dcterms:created xsi:type="dcterms:W3CDTF">2019-03-28T14:18:18Z</dcterms:created>
  <dcterms:modified xsi:type="dcterms:W3CDTF">2019-03-28T17:50:11Z</dcterms:modified>
</cp:coreProperties>
</file>